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handoutMasterIdLst>
    <p:handoutMasterId r:id="rId11"/>
  </p:handoutMasterIdLst>
  <p:sldIdLst>
    <p:sldId id="256" r:id="rId3"/>
    <p:sldId id="269" r:id="rId4"/>
    <p:sldId id="270" r:id="rId5"/>
    <p:sldId id="273" r:id="rId6"/>
    <p:sldId id="274" r:id="rId7"/>
    <p:sldId id="275" r:id="rId8"/>
    <p:sldId id="278" r:id="rId9"/>
    <p:sldId id="277" r:id="rId10"/>
  </p:sldIdLst>
  <p:sldSz cx="9144000" cy="6858000" type="screen4x3"/>
  <p:notesSz cx="9866313" cy="673576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9C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52" autoAdjust="0"/>
    <p:restoredTop sz="94660"/>
  </p:normalViewPr>
  <p:slideViewPr>
    <p:cSldViewPr snapToGrid="0">
      <p:cViewPr varScale="1">
        <p:scale>
          <a:sx n="77" d="100"/>
          <a:sy n="77" d="100"/>
        </p:scale>
        <p:origin x="1548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275402" cy="33795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8628" y="1"/>
            <a:ext cx="4275402" cy="33795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12BEF4DE-BD14-4FE3-A16A-881516E622D5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397807"/>
            <a:ext cx="4275402" cy="337957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8628" y="6397807"/>
            <a:ext cx="4275402" cy="337957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9DAB3446-2C88-4BF6-867D-71EFC8587F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4192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271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522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041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 userDrawn="1"/>
        </p:nvSpPr>
        <p:spPr bwMode="auto">
          <a:xfrm>
            <a:off x="0" y="5949950"/>
            <a:ext cx="9144000" cy="71438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rgbClr val="FAC52E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smtClean="0">
              <a:solidFill>
                <a:srgbClr val="000000"/>
              </a:solidFill>
            </a:endParaRP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6021388"/>
            <a:ext cx="9144000" cy="863600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rgbClr val="B1ADFA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smtClean="0">
              <a:solidFill>
                <a:srgbClr val="000000"/>
              </a:solidFill>
            </a:endParaRPr>
          </a:p>
        </p:txBody>
      </p:sp>
      <p:sp>
        <p:nvSpPr>
          <p:cNvPr id="6" name="Rectangle 4"/>
          <p:cNvSpPr>
            <a:spLocks noChangeArrowheads="1"/>
          </p:cNvSpPr>
          <p:nvPr userDrawn="1"/>
        </p:nvSpPr>
        <p:spPr bwMode="auto">
          <a:xfrm>
            <a:off x="0" y="0"/>
            <a:ext cx="9144000" cy="1628775"/>
          </a:xfrm>
          <a:prstGeom prst="rect">
            <a:avLst/>
          </a:prstGeom>
          <a:gradFill rotWithShape="1">
            <a:gsLst>
              <a:gs pos="0">
                <a:srgbClr val="B1ADFA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smtClean="0">
              <a:solidFill>
                <a:srgbClr val="000000"/>
              </a:solidFill>
            </a:endParaRPr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0" y="1557338"/>
            <a:ext cx="9144000" cy="71437"/>
          </a:xfrm>
          <a:prstGeom prst="rect">
            <a:avLst/>
          </a:prstGeom>
          <a:gradFill rotWithShape="1">
            <a:gsLst>
              <a:gs pos="0">
                <a:srgbClr val="FAC52E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smtClean="0">
              <a:solidFill>
                <a:srgbClr val="000000"/>
              </a:solidFill>
            </a:endParaRP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ctrTitle"/>
          </p:nvPr>
        </p:nvSpPr>
        <p:spPr>
          <a:xfrm>
            <a:off x="685800" y="2133600"/>
            <a:ext cx="7772400" cy="1655763"/>
          </a:xfrm>
        </p:spPr>
        <p:txBody>
          <a:bodyPr/>
          <a:lstStyle>
            <a:lvl1pPr>
              <a:defRPr sz="4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2058988" y="3860800"/>
            <a:ext cx="6400800" cy="889000"/>
          </a:xfr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3200" b="1">
                <a:solidFill>
                  <a:srgbClr val="2E499E"/>
                </a:solidFill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ftr" sz="quarter" idx="10"/>
          </p:nvPr>
        </p:nvSpPr>
        <p:spPr>
          <a:xfrm>
            <a:off x="466725" y="6357938"/>
            <a:ext cx="5553075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685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FB0F39-9B18-4956-A0A7-81E928736034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3503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8BF24D-813E-40AC-ADBC-A42AC5051C7B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241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833438"/>
            <a:ext cx="4038600" cy="53292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833438"/>
            <a:ext cx="4038600" cy="53292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BC1A49-EE79-427E-8FAA-C659DEEC6643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5544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186160-A482-4921-BC8F-24B7530A54AF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3678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557ECB-21C1-45E3-97C4-157ED62F635A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2009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09E345-5760-4C5F-8A85-3603F0CC40FE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84703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ABC2EA-03F1-4B31-801F-86C028C49A4A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06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8148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B030FA-183B-4EF6-ABAB-3C6892B0E06E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6450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F09966-ABDE-4BAE-83EC-E7FEBD8C60BC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8300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44450"/>
            <a:ext cx="2057400" cy="61182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44450"/>
            <a:ext cx="6019800" cy="61182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A73665-F3DB-48E1-930E-46CFAE3B4558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0361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제목, 텍스트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450"/>
            <a:ext cx="8229600" cy="63341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457200" y="833438"/>
            <a:ext cx="4038600" cy="53292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833438"/>
            <a:ext cx="4038600" cy="25876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648200" y="3573463"/>
            <a:ext cx="4038600" cy="25892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375882-0E1F-45CC-983D-20E7EB8D1F75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9635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제목, 텍스트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450"/>
            <a:ext cx="8229600" cy="63341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457200" y="833438"/>
            <a:ext cx="4038600" cy="53292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833438"/>
            <a:ext cx="4038600" cy="53292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>
              <a:solidFill>
                <a:srgbClr val="333399"/>
              </a:solidFill>
            </a:endParaRP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4E501D-D729-4589-B413-321804652B33}" type="slidenum">
              <a:rPr lang="ko-KR" altLang="en-US">
                <a:solidFill>
                  <a:srgbClr val="333399"/>
                </a:solidFill>
              </a:rPr>
              <a:pPr>
                <a:defRPr/>
              </a:pPr>
              <a:t>‹#›</a:t>
            </a:fld>
            <a:endParaRPr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644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271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442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243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306" y="145208"/>
            <a:ext cx="7022216" cy="676596"/>
          </a:xfrm>
        </p:spPr>
        <p:txBody>
          <a:bodyPr>
            <a:normAutofit/>
          </a:bodyPr>
          <a:lstStyle>
            <a:lvl1pPr marL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3600" b="1" kern="1200" spc="-12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95988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0567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2470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9872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8539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8DDEE-90E3-4AC8-91C4-78A64C0DF871}" type="datetimeFigureOut">
              <a:rPr lang="ko-KR" altLang="en-US" smtClean="0"/>
              <a:t>2022-01-03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3D3E0-20E5-4725-AEC0-E2DFA6F08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173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ChangeArrowheads="1"/>
          </p:cNvSpPr>
          <p:nvPr userDrawn="1"/>
        </p:nvSpPr>
        <p:spPr bwMode="auto">
          <a:xfrm>
            <a:off x="0" y="6237288"/>
            <a:ext cx="9144000" cy="71437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rgbClr val="FAC52E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smtClean="0">
              <a:solidFill>
                <a:srgbClr val="000000"/>
              </a:solidFill>
            </a:endParaRPr>
          </a:p>
        </p:txBody>
      </p:sp>
      <p:sp>
        <p:nvSpPr>
          <p:cNvPr id="2051" name="Rectangle 3"/>
          <p:cNvSpPr>
            <a:spLocks noChangeArrowheads="1"/>
          </p:cNvSpPr>
          <p:nvPr userDrawn="1"/>
        </p:nvSpPr>
        <p:spPr bwMode="auto">
          <a:xfrm>
            <a:off x="0" y="692150"/>
            <a:ext cx="9144000" cy="71438"/>
          </a:xfrm>
          <a:prstGeom prst="rect">
            <a:avLst/>
          </a:prstGeom>
          <a:gradFill rotWithShape="1">
            <a:gsLst>
              <a:gs pos="0">
                <a:srgbClr val="FAC52E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smtClean="0">
              <a:solidFill>
                <a:srgbClr val="000000"/>
              </a:solidFill>
            </a:endParaRPr>
          </a:p>
        </p:txBody>
      </p:sp>
      <p:sp>
        <p:nvSpPr>
          <p:cNvPr id="2052" name="Rectangle 4"/>
          <p:cNvSpPr>
            <a:spLocks noChangeArrowheads="1"/>
          </p:cNvSpPr>
          <p:nvPr userDrawn="1"/>
        </p:nvSpPr>
        <p:spPr bwMode="auto">
          <a:xfrm>
            <a:off x="0" y="6308725"/>
            <a:ext cx="9144000" cy="576263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rgbClr val="B1ADFA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smtClean="0">
              <a:solidFill>
                <a:srgbClr val="000000"/>
              </a:solidFill>
            </a:endParaRPr>
          </a:p>
        </p:txBody>
      </p:sp>
      <p:sp>
        <p:nvSpPr>
          <p:cNvPr id="2053" name="Rectangle 5"/>
          <p:cNvSpPr>
            <a:spLocks noChangeArrowheads="1"/>
          </p:cNvSpPr>
          <p:nvPr userDrawn="1"/>
        </p:nvSpPr>
        <p:spPr bwMode="auto">
          <a:xfrm>
            <a:off x="0" y="0"/>
            <a:ext cx="9144000" cy="692150"/>
          </a:xfrm>
          <a:prstGeom prst="rect">
            <a:avLst/>
          </a:prstGeom>
          <a:gradFill rotWithShape="1">
            <a:gsLst>
              <a:gs pos="0">
                <a:srgbClr val="B1ADFA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smtClean="0">
              <a:solidFill>
                <a:srgbClr val="000000"/>
              </a:solidFill>
            </a:endParaRP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4450"/>
            <a:ext cx="8229600" cy="63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833438"/>
            <a:ext cx="8229600" cy="5329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68313" y="6357938"/>
            <a:ext cx="5551487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400" b="1">
                <a:solidFill>
                  <a:schemeClr val="accent2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en-US" altLang="ko-KR">
              <a:solidFill>
                <a:srgbClr val="333399"/>
              </a:solidFill>
            </a:endParaRPr>
          </a:p>
        </p:txBody>
      </p:sp>
      <p:sp>
        <p:nvSpPr>
          <p:cNvPr id="8201" name="Rectangle 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7938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 b="1">
                <a:solidFill>
                  <a:schemeClr val="accent2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CD8E51D-47C2-45ED-9C96-42E69454C37A}" type="slidenum">
              <a:rPr kumimoji="1" lang="ko-KR" altLang="en-US">
                <a:solidFill>
                  <a:srgbClr val="333399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ko-KR">
              <a:solidFill>
                <a:srgbClr val="33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8273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v"/>
        <a:defRPr kumimoji="1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ü"/>
        <a:defRPr kumimoji="1"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chemeClr val="accent2"/>
        </a:buClr>
        <a:buChar char="•"/>
        <a:defRPr kumimoji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yschoi@pusan.ac.kr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985042" y="2134921"/>
            <a:ext cx="7173915" cy="0"/>
          </a:xfrm>
          <a:prstGeom prst="line">
            <a:avLst/>
          </a:prstGeom>
          <a:ln w="34925">
            <a:solidFill>
              <a:srgbClr val="095988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32221" y="769051"/>
            <a:ext cx="72267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ko-KR" sz="4400" b="1" dirty="0">
                <a:ln w="50800"/>
                <a:solidFill>
                  <a:srgbClr val="FFC000"/>
                </a:solidFill>
              </a:rPr>
              <a:t>Techniques and Applications </a:t>
            </a:r>
          </a:p>
          <a:p>
            <a:pPr algn="ctr">
              <a:defRPr/>
            </a:pPr>
            <a:r>
              <a:rPr lang="en-US" altLang="ko-KR" sz="4400" b="1" dirty="0">
                <a:ln w="50800"/>
                <a:solidFill>
                  <a:srgbClr val="FFC000"/>
                </a:solidFill>
              </a:rPr>
              <a:t>of </a:t>
            </a:r>
            <a:r>
              <a:rPr lang="en-US" altLang="ko-KR" sz="4400" b="1" dirty="0">
                <a:ln w="50800"/>
                <a:solidFill>
                  <a:srgbClr val="FF6600"/>
                </a:solidFill>
              </a:rPr>
              <a:t>Multivariate Statistics (I)</a:t>
            </a:r>
            <a:endParaRPr lang="ko-KR" altLang="en-US" sz="4400" b="1" dirty="0">
              <a:ln w="50800"/>
              <a:solidFill>
                <a:srgbClr val="FF6600"/>
              </a:solidFill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985042" y="2134921"/>
            <a:ext cx="7173915" cy="0"/>
          </a:xfrm>
          <a:prstGeom prst="line">
            <a:avLst/>
          </a:prstGeom>
          <a:ln w="34925">
            <a:solidFill>
              <a:srgbClr val="095988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55382" y="122719"/>
            <a:ext cx="23609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4000" b="1" dirty="0" smtClean="0">
                <a:solidFill>
                  <a:schemeClr val="accent1"/>
                </a:solidFill>
              </a:rPr>
              <a:t>Welcome! </a:t>
            </a:r>
            <a:endParaRPr lang="en-US" altLang="ko-KR" sz="4000" b="1" dirty="0">
              <a:solidFill>
                <a:schemeClr val="accent1"/>
              </a:solidFill>
            </a:endParaRP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562" y="2648609"/>
            <a:ext cx="4857750" cy="178435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v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2"/>
              </a:buClr>
              <a:buChar char="•"/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ko-KR" sz="2000"/>
              <a:t>      Department of Statistics</a:t>
            </a:r>
          </a:p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ko-KR" altLang="en-US" sz="2000"/>
              <a:t>      </a:t>
            </a:r>
            <a:r>
              <a:rPr lang="en-US" altLang="ko-KR" sz="2000"/>
              <a:t>Professor</a:t>
            </a:r>
          </a:p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ko-KR" sz="2000"/>
              <a:t>      E-mail : </a:t>
            </a:r>
            <a:r>
              <a:rPr lang="en-US" altLang="ko-KR" sz="2000">
                <a:hlinkClick r:id="rId3"/>
              </a:rPr>
              <a:t>yschoi@pusan.ac.kr</a:t>
            </a:r>
            <a:endParaRPr lang="en-US" altLang="ko-KR" sz="2000"/>
          </a:p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ko-KR" sz="2000"/>
              <a:t>      Home : </a:t>
            </a:r>
            <a:r>
              <a:rPr lang="en-US" altLang="ko-KR" sz="2000">
                <a:solidFill>
                  <a:srgbClr val="FF6600"/>
                </a:solidFill>
              </a:rPr>
              <a:t>yschoi.pusan.ac.kr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B2288B8-92CE-4841-A1F6-CFAFD9F3AF10}"/>
              </a:ext>
            </a:extLst>
          </p:cNvPr>
          <p:cNvSpPr/>
          <p:nvPr/>
        </p:nvSpPr>
        <p:spPr>
          <a:xfrm>
            <a:off x="4771093" y="3159730"/>
            <a:ext cx="2420856" cy="40011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1" latinLnBrk="1" hangingPunct="1">
              <a:defRPr/>
            </a:pPr>
            <a:r>
              <a:rPr lang="en-US" altLang="ko-KR" sz="2000" b="1" spc="150" dirty="0">
                <a:ln w="11430"/>
                <a:solidFill>
                  <a:srgbClr val="92D050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Yong-</a:t>
            </a:r>
            <a:r>
              <a:rPr lang="en-US" altLang="ko-KR" sz="2000" b="1" spc="150" dirty="0" err="1">
                <a:ln w="11430"/>
                <a:solidFill>
                  <a:srgbClr val="92D050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Seok</a:t>
            </a:r>
            <a:r>
              <a:rPr lang="en-US" altLang="ko-KR" sz="2000" b="1" spc="150" dirty="0">
                <a:ln w="11430"/>
                <a:solidFill>
                  <a:srgbClr val="92D050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 </a:t>
            </a:r>
            <a:r>
              <a:rPr lang="en-US" altLang="ko-KR" sz="2000" b="1" spc="150" dirty="0" err="1">
                <a:ln w="11430"/>
                <a:solidFill>
                  <a:srgbClr val="92D050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Choi</a:t>
            </a:r>
            <a:endParaRPr lang="ko-KR" altLang="en-US" sz="2000" b="1" spc="150" dirty="0">
              <a:ln w="11430"/>
              <a:solidFill>
                <a:srgbClr val="92D050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1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750" y="2669246"/>
            <a:ext cx="1439862" cy="1762125"/>
          </a:xfrm>
          <a:prstGeom prst="rect">
            <a:avLst/>
          </a:prstGeom>
          <a:noFill/>
          <a:ln w="9525">
            <a:solidFill>
              <a:srgbClr val="3127F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675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9956BBE1-F4E8-4F77-BF22-6225E0AA9005}"/>
              </a:ext>
            </a:extLst>
          </p:cNvPr>
          <p:cNvSpPr txBox="1">
            <a:spLocks noChangeArrowheads="1"/>
          </p:cNvSpPr>
          <p:nvPr/>
        </p:nvSpPr>
        <p:spPr>
          <a:xfrm>
            <a:off x="421342" y="1072683"/>
            <a:ext cx="8218488" cy="5429250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  <a:defRPr/>
            </a:pPr>
            <a:r>
              <a:rPr lang="en-US" altLang="ko-KR" sz="2000" b="1" dirty="0" smtClean="0">
                <a:solidFill>
                  <a:srgbClr val="FF6600"/>
                </a:solidFill>
              </a:rPr>
              <a:t>Why do you join my lecture ?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b="1" dirty="0" smtClean="0">
                <a:solidFill>
                  <a:srgbClr val="FF6600"/>
                </a:solidFill>
              </a:rPr>
              <a:t>    </a:t>
            </a:r>
            <a:r>
              <a:rPr lang="en-US" altLang="ko-KR" sz="2000" b="1" dirty="0" err="1" smtClean="0">
                <a:solidFill>
                  <a:srgbClr val="3127F9"/>
                </a:solidFill>
              </a:rPr>
              <a:t>Ans</a:t>
            </a:r>
            <a:r>
              <a:rPr lang="en-US" altLang="ko-KR" sz="2000" b="1" dirty="0" smtClean="0">
                <a:solidFill>
                  <a:srgbClr val="3127F9"/>
                </a:solidFill>
              </a:rPr>
              <a:t>: 1) Invitation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b="1" dirty="0">
                <a:solidFill>
                  <a:srgbClr val="3127F9"/>
                </a:solidFill>
              </a:rPr>
              <a:t> </a:t>
            </a:r>
            <a:r>
              <a:rPr lang="en-US" altLang="ko-KR" sz="2000" b="1" dirty="0" smtClean="0">
                <a:solidFill>
                  <a:srgbClr val="3127F9"/>
                </a:solidFill>
              </a:rPr>
              <a:t>            2) Voluntary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b="1" dirty="0">
                <a:solidFill>
                  <a:srgbClr val="3127F9"/>
                </a:solidFill>
              </a:rPr>
              <a:t> </a:t>
            </a:r>
            <a:r>
              <a:rPr lang="en-US" altLang="ko-KR" sz="2000" b="1" dirty="0" smtClean="0">
                <a:solidFill>
                  <a:srgbClr val="3127F9"/>
                </a:solidFill>
              </a:rPr>
              <a:t>            3) Necessary Subject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b="1" dirty="0" smtClean="0">
                <a:solidFill>
                  <a:srgbClr val="3127F9"/>
                </a:solidFill>
              </a:rPr>
              <a:t>             4) Interest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en-US" altLang="ko-KR" sz="2000" b="1" dirty="0" smtClean="0">
              <a:solidFill>
                <a:srgbClr val="3127F9"/>
              </a:solidFill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altLang="ko-KR" sz="2000" b="1" dirty="0" smtClean="0"/>
              <a:t>Are you the first time to hear the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Multivariate Statistics </a:t>
            </a:r>
            <a:r>
              <a:rPr lang="en-US" altLang="ko-KR" sz="2000" b="1" dirty="0" smtClean="0"/>
              <a:t>?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b="1" dirty="0" smtClean="0"/>
              <a:t>     </a:t>
            </a:r>
            <a:r>
              <a:rPr lang="en-US" altLang="ko-KR" sz="2000" b="1" dirty="0" err="1" smtClean="0"/>
              <a:t>Ans</a:t>
            </a:r>
            <a:r>
              <a:rPr lang="en-US" altLang="ko-KR" sz="2000" b="1" dirty="0" smtClean="0"/>
              <a:t>: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1) NO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b="1" dirty="0" smtClean="0"/>
              <a:t>              </a:t>
            </a:r>
            <a:r>
              <a:rPr lang="en-US" altLang="ko-KR" sz="2000" b="1" dirty="0" smtClean="0">
                <a:solidFill>
                  <a:srgbClr val="2F9CC3"/>
                </a:solidFill>
              </a:rPr>
              <a:t>2) YES </a:t>
            </a:r>
            <a:r>
              <a:rPr lang="en-US" altLang="ko-KR" sz="2000" b="1" dirty="0" smtClean="0"/>
              <a:t>=&gt;  Did you know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some techniques </a:t>
            </a:r>
            <a:r>
              <a:rPr lang="en-US" altLang="ko-KR" sz="2000" b="1" dirty="0" smtClean="0"/>
              <a:t>for the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b="1" dirty="0" smtClean="0"/>
              <a:t>                                            </a:t>
            </a:r>
            <a:r>
              <a:rPr lang="en-US" altLang="ko-KR" sz="2000" b="1" dirty="0" smtClean="0">
                <a:solidFill>
                  <a:srgbClr val="00B0F0"/>
                </a:solidFill>
              </a:rPr>
              <a:t>Multivariate Statistics </a:t>
            </a:r>
            <a:r>
              <a:rPr lang="en-US" altLang="ko-KR" sz="2000" b="1" dirty="0" smtClean="0"/>
              <a:t>?</a:t>
            </a:r>
            <a:r>
              <a:rPr lang="en-US" altLang="ko-KR" sz="2000" b="1" dirty="0" smtClean="0">
                <a:solidFill>
                  <a:srgbClr val="FF6600"/>
                </a:solidFill>
              </a:rPr>
              <a:t> 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en-US" altLang="ko-KR" sz="2000" b="1" dirty="0" smtClean="0">
              <a:solidFill>
                <a:srgbClr val="FF6600"/>
              </a:solidFill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altLang="ko-KR" sz="2000" b="1" dirty="0" smtClean="0">
                <a:solidFill>
                  <a:srgbClr val="FF6600"/>
                </a:solidFill>
              </a:rPr>
              <a:t>Do you know </a:t>
            </a:r>
            <a:r>
              <a:rPr lang="en-US" altLang="ko-KR" sz="2000" b="1" dirty="0" smtClean="0">
                <a:solidFill>
                  <a:srgbClr val="7030A0"/>
                </a:solidFill>
              </a:rPr>
              <a:t>how this lecture is important  to Statistics</a:t>
            </a:r>
            <a:r>
              <a:rPr lang="en-US" altLang="ko-KR" sz="2000" b="1" dirty="0" smtClean="0">
                <a:solidFill>
                  <a:srgbClr val="FF6600"/>
                </a:solidFill>
              </a:rPr>
              <a:t>?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b="1" dirty="0" smtClean="0">
                <a:solidFill>
                  <a:srgbClr val="FF6600"/>
                </a:solidFill>
              </a:rPr>
              <a:t>     </a:t>
            </a:r>
            <a:r>
              <a:rPr lang="en-US" altLang="ko-KR" sz="2000" b="1" dirty="0" err="1" smtClean="0">
                <a:solidFill>
                  <a:srgbClr val="FF6600"/>
                </a:solidFill>
              </a:rPr>
              <a:t>Ans</a:t>
            </a:r>
            <a:r>
              <a:rPr lang="en-US" altLang="ko-KR" sz="2000" b="1" dirty="0" smtClean="0">
                <a:solidFill>
                  <a:srgbClr val="FF6600"/>
                </a:solidFill>
              </a:rPr>
              <a:t>: Who try to comment ?</a:t>
            </a: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None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3464432-A00B-42B6-A0A2-312898A61783}"/>
              </a:ext>
            </a:extLst>
          </p:cNvPr>
          <p:cNvSpPr/>
          <p:nvPr/>
        </p:nvSpPr>
        <p:spPr>
          <a:xfrm>
            <a:off x="153760" y="0"/>
            <a:ext cx="3076740" cy="92333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eaLnBrk="1" latinLnBrk="1" hangingPunct="1">
              <a:defRPr/>
            </a:pPr>
            <a:r>
              <a:rPr lang="en-US" altLang="ko-KR" sz="5400" b="1" dirty="0">
                <a:ln w="50800"/>
                <a:solidFill>
                  <a:srgbClr val="0070C0"/>
                </a:solidFill>
              </a:rPr>
              <a:t>Questions</a:t>
            </a:r>
            <a:endParaRPr lang="ko-KR" altLang="en-US" sz="5400" b="1" dirty="0">
              <a:ln w="50800"/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30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 tmFilter="0, 0; .2, .5; .8, .5; 1, 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500" autoRev="1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3000" tmFilter="0, 0; .2, .5; .8, .5; 1, 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1500" autoRev="1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3000" tmFilter="0, 0; .2, .5; .8, .5; 1, 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1500" autoRev="1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3000" tmFilter="0, 0; .2, .5; .8, .5; 1, 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1500" autoRev="1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3000" tmFilter="0, 0; .2, .5; .8, .5; 1, 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1500" autoRev="1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3000" tmFilter="0, 0; .2, .5; .8, .5; 1, 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1500" autoRev="1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3000" tmFilter="0, 0; .2, .5; .8, .5; 1, 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1500" autoRev="1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3000" tmFilter="0, 0; .2, .5; .8, .5; 1, 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1500" autoRev="1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3000" tmFilter="0, 0; .2, .5; .8, .5; 1, 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1500" autoRev="1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3000" tmFilter="0, 0; .2, .5; .8, .5; 1, 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1500" autoRev="1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314137" y="140615"/>
            <a:ext cx="8229600" cy="63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bIns="0" anchor="ctr"/>
          <a:lstStyle/>
          <a:p>
            <a:pPr eaLnBrk="1" latinLnBrk="1" hangingPunct="1">
              <a:defRPr/>
            </a:pPr>
            <a:r>
              <a:rPr lang="en-US" altLang="ko-KR" sz="3600" b="1" kern="0" dirty="0" smtClean="0">
                <a:solidFill>
                  <a:srgbClr val="0070C0"/>
                </a:solidFill>
                <a:latin typeface="+mj-ea"/>
                <a:ea typeface="+mj-ea"/>
                <a:cs typeface="+mj-cs"/>
              </a:rPr>
              <a:t>yschoi.pusan.ac.kr</a:t>
            </a:r>
            <a:endParaRPr lang="en-US" altLang="ko-KR" sz="3600" b="1" kern="0" dirty="0">
              <a:solidFill>
                <a:srgbClr val="0070C0"/>
              </a:solidFill>
              <a:latin typeface="+mj-ea"/>
              <a:ea typeface="+mj-ea"/>
              <a:cs typeface="+mj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90" y="1064712"/>
            <a:ext cx="8793271" cy="564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24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E6C92C7-8D1A-4D1E-A2F7-2E781D34C422}"/>
              </a:ext>
            </a:extLst>
          </p:cNvPr>
          <p:cNvSpPr txBox="1">
            <a:spLocks noChangeArrowheads="1"/>
          </p:cNvSpPr>
          <p:nvPr/>
        </p:nvSpPr>
        <p:spPr>
          <a:xfrm>
            <a:off x="134564" y="1160089"/>
            <a:ext cx="7345362" cy="5247001"/>
          </a:xfrm>
          <a:prstGeom prst="rect">
            <a:avLst/>
          </a:prstGeom>
          <a:ln>
            <a:solidFill>
              <a:srgbClr val="9999FF"/>
            </a:solidFill>
          </a:ln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>
                <a:solidFill>
                  <a:srgbClr val="FF0000"/>
                </a:solidFill>
              </a:rPr>
              <a:t>Multivariate Statistics (I) in </a:t>
            </a:r>
            <a:r>
              <a:rPr lang="en-US" altLang="ko-KR" sz="2000" dirty="0" smtClean="0">
                <a:solidFill>
                  <a:srgbClr val="92D050"/>
                </a:solidFill>
              </a:rPr>
              <a:t>Spring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>
                <a:solidFill>
                  <a:schemeClr val="folHlink"/>
                </a:solidFill>
              </a:rPr>
              <a:t>1. Multivariate Data Analysis</a:t>
            </a:r>
            <a:endParaRPr lang="ko-KR" altLang="en-US" sz="2000" b="1" dirty="0" smtClean="0">
              <a:solidFill>
                <a:schemeClr val="folHlink"/>
              </a:solidFill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/>
              <a:t>2. Principal Component Analysis (PCA)</a:t>
            </a:r>
            <a:endParaRPr lang="ko-KR" altLang="en-US" sz="2000" b="1" dirty="0" smtClean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/>
              <a:t>3. Factor Analysis (FA)</a:t>
            </a:r>
            <a:endParaRPr lang="ko-KR" altLang="en-US" sz="2000" b="1" dirty="0" smtClean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</a:rPr>
              <a:t>4. Canonical Correlation Analysis (CCA)</a:t>
            </a:r>
            <a:endParaRPr lang="ko-KR" altLang="en-US" sz="2000" b="1" dirty="0" smtClean="0">
              <a:solidFill>
                <a:schemeClr val="bg1">
                  <a:lumMod val="85000"/>
                </a:schemeClr>
              </a:solidFill>
            </a:endParaRPr>
          </a:p>
          <a:p>
            <a:pPr algn="just"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>
                <a:solidFill>
                  <a:schemeClr val="folHlink"/>
                </a:solidFill>
              </a:rPr>
              <a:t>5. Cluster Analysis (CA)</a:t>
            </a:r>
          </a:p>
          <a:p>
            <a:pPr algn="just">
              <a:buFont typeface="Wingdings" panose="05000000000000000000" pitchFamily="2" charset="2"/>
              <a:buNone/>
              <a:defRPr/>
            </a:pPr>
            <a:endParaRPr lang="en-US" altLang="ko-KR" sz="2000" dirty="0" smtClean="0">
              <a:solidFill>
                <a:schemeClr val="folHlink"/>
              </a:solidFill>
            </a:endParaRPr>
          </a:p>
          <a:p>
            <a:pPr algn="just"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>
                <a:solidFill>
                  <a:srgbClr val="FF0000"/>
                </a:solidFill>
              </a:rPr>
              <a:t>Multivariate Statistics (II) in </a:t>
            </a:r>
            <a:r>
              <a:rPr lang="en-US" altLang="ko-KR" sz="2000" dirty="0" smtClean="0">
                <a:solidFill>
                  <a:schemeClr val="accent2"/>
                </a:solidFill>
              </a:rPr>
              <a:t>Autumn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>
                <a:solidFill>
                  <a:schemeClr val="folHlink"/>
                </a:solidFill>
              </a:rPr>
              <a:t>6. Discrimination and Classification Tree (DCA)</a:t>
            </a:r>
            <a:endParaRPr lang="ko-KR" altLang="en-US" sz="2000" b="1" dirty="0" smtClean="0">
              <a:solidFill>
                <a:schemeClr val="folHlink"/>
              </a:solidFill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/>
              <a:t>7. Multidimensional Scaling (MDS)</a:t>
            </a:r>
            <a:endParaRPr lang="ko-KR" altLang="en-US" sz="2000" b="1" dirty="0" smtClean="0"/>
          </a:p>
          <a:p>
            <a:pPr algn="just"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/>
              <a:t>8. Correspondence Analysis (CRA)</a:t>
            </a:r>
          </a:p>
          <a:p>
            <a:pPr algn="just"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/>
              <a:t>9. </a:t>
            </a:r>
            <a:r>
              <a:rPr lang="en-US" altLang="ko-KR" sz="2000" dirty="0" err="1" smtClean="0"/>
              <a:t>Biplot</a:t>
            </a:r>
            <a:endParaRPr lang="en-US" altLang="ko-KR" sz="2000" dirty="0" smtClean="0"/>
          </a:p>
          <a:p>
            <a:pPr algn="just">
              <a:buFont typeface="Wingdings" panose="05000000000000000000" pitchFamily="2" charset="2"/>
              <a:buNone/>
              <a:defRPr/>
            </a:pPr>
            <a:r>
              <a:rPr lang="en-US" altLang="ko-KR" sz="2000" dirty="0" smtClean="0"/>
              <a:t>10. Shape Analysis</a:t>
            </a:r>
            <a:endParaRPr lang="ko-KR" altLang="en-US" sz="20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939116B-50B3-4929-A4FC-1367DB902C4D}"/>
              </a:ext>
            </a:extLst>
          </p:cNvPr>
          <p:cNvSpPr/>
          <p:nvPr/>
        </p:nvSpPr>
        <p:spPr>
          <a:xfrm>
            <a:off x="134564" y="4786687"/>
            <a:ext cx="4176713" cy="1529446"/>
          </a:xfrm>
          <a:prstGeom prst="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/>
          </a:p>
        </p:txBody>
      </p:sp>
      <p:sp>
        <p:nvSpPr>
          <p:cNvPr id="7" name="위쪽 화살표 설명선 6">
            <a:extLst>
              <a:ext uri="{FF2B5EF4-FFF2-40B4-BE49-F238E27FC236}">
                <a16:creationId xmlns:a16="http://schemas.microsoft.com/office/drawing/2014/main" id="{D9D8D708-6CBE-4243-9794-79C4D5E68E38}"/>
              </a:ext>
            </a:extLst>
          </p:cNvPr>
          <p:cNvSpPr/>
          <p:nvPr/>
        </p:nvSpPr>
        <p:spPr>
          <a:xfrm>
            <a:off x="1568751" y="6011047"/>
            <a:ext cx="4672925" cy="792088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48042"/>
            </a:avLst>
          </a:prstGeom>
          <a:solidFill>
            <a:srgbClr val="92D050"/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r>
              <a:rPr lang="en-US" altLang="ko-KR" sz="1200" b="1" dirty="0">
                <a:solidFill>
                  <a:srgbClr val="FF0000"/>
                </a:solidFill>
              </a:rPr>
              <a:t>Visualization Techniques for Structured Data in </a:t>
            </a:r>
            <a:r>
              <a:rPr lang="en-US" altLang="ko-KR" sz="1200" b="1" dirty="0">
                <a:solidFill>
                  <a:srgbClr val="002060"/>
                </a:solidFill>
              </a:rPr>
              <a:t>Big Data</a:t>
            </a:r>
            <a:endParaRPr lang="ko-KR" altLang="en-US" sz="1200" b="1" dirty="0">
              <a:solidFill>
                <a:srgbClr val="002060"/>
              </a:solidFill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134564" y="104088"/>
            <a:ext cx="8763904" cy="63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bIns="0" anchor="ctr"/>
          <a:lstStyle/>
          <a:p>
            <a:pPr eaLnBrk="1" latinLnBrk="1" hangingPunct="1">
              <a:defRPr/>
            </a:pPr>
            <a:r>
              <a:rPr lang="en-US" altLang="ko-KR" sz="2800" b="1" kern="0" dirty="0" smtClean="0">
                <a:solidFill>
                  <a:srgbClr val="0070C0"/>
                </a:solidFill>
                <a:latin typeface="+mj-ea"/>
                <a:ea typeface="+mj-ea"/>
                <a:cs typeface="+mj-cs"/>
              </a:rPr>
              <a:t>Choi, Y.S.(2021). Multivariate Data Analysis with R</a:t>
            </a:r>
          </a:p>
          <a:p>
            <a:pPr eaLnBrk="1" latinLnBrk="1" hangingPunct="1">
              <a:defRPr/>
            </a:pPr>
            <a:r>
              <a:rPr lang="en-US" altLang="ko-KR" sz="2800" b="1" kern="0" dirty="0">
                <a:solidFill>
                  <a:srgbClr val="0070C0"/>
                </a:solidFill>
                <a:latin typeface="+mj-ea"/>
                <a:ea typeface="+mj-ea"/>
                <a:cs typeface="+mj-cs"/>
              </a:rPr>
              <a:t> </a:t>
            </a:r>
            <a:r>
              <a:rPr lang="en-US" altLang="ko-KR" sz="2800" b="1" kern="0" dirty="0" smtClean="0">
                <a:solidFill>
                  <a:srgbClr val="0070C0"/>
                </a:solidFill>
                <a:latin typeface="+mj-ea"/>
                <a:ea typeface="+mj-ea"/>
                <a:cs typeface="+mj-cs"/>
              </a:rPr>
              <a:t>                            </a:t>
            </a:r>
            <a:r>
              <a:rPr lang="en-US" altLang="ko-KR" sz="2000" b="1" kern="0" dirty="0" smtClean="0">
                <a:solidFill>
                  <a:srgbClr val="0070C0"/>
                </a:solidFill>
                <a:latin typeface="+mj-ea"/>
                <a:ea typeface="+mj-ea"/>
                <a:cs typeface="+mj-cs"/>
              </a:rPr>
              <a:t>1st Edition(</a:t>
            </a:r>
            <a:r>
              <a:rPr lang="en-US" altLang="ko-KR" sz="2000" b="1" kern="0" dirty="0" smtClean="0">
                <a:solidFill>
                  <a:srgbClr val="FF0000"/>
                </a:solidFill>
                <a:latin typeface="+mj-ea"/>
                <a:ea typeface="+mj-ea"/>
                <a:cs typeface="+mj-cs"/>
              </a:rPr>
              <a:t>2nd Printing</a:t>
            </a:r>
            <a:r>
              <a:rPr lang="en-US" altLang="ko-KR" sz="2000" b="1" kern="0" dirty="0" smtClean="0">
                <a:solidFill>
                  <a:srgbClr val="0070C0"/>
                </a:solidFill>
                <a:latin typeface="+mj-ea"/>
                <a:ea typeface="+mj-ea"/>
                <a:cs typeface="+mj-cs"/>
              </a:rPr>
              <a:t>), </a:t>
            </a:r>
            <a:r>
              <a:rPr lang="en-US" altLang="ko-KR" sz="2000" b="1" kern="0" dirty="0" err="1" smtClean="0">
                <a:solidFill>
                  <a:srgbClr val="0070C0"/>
                </a:solidFill>
                <a:latin typeface="+mj-ea"/>
                <a:ea typeface="+mj-ea"/>
                <a:cs typeface="+mj-cs"/>
              </a:rPr>
              <a:t>Kyungmoon</a:t>
            </a:r>
            <a:r>
              <a:rPr lang="en-US" altLang="ko-KR" sz="2800" b="1" kern="0" dirty="0" smtClean="0">
                <a:solidFill>
                  <a:srgbClr val="0070C0"/>
                </a:solidFill>
                <a:latin typeface="+mj-ea"/>
                <a:ea typeface="+mj-ea"/>
                <a:cs typeface="+mj-cs"/>
              </a:rPr>
              <a:t>.</a:t>
            </a:r>
            <a:r>
              <a:rPr lang="ko-KR" altLang="en-US" sz="2800" b="1" kern="0" dirty="0" smtClean="0">
                <a:solidFill>
                  <a:srgbClr val="0070C0"/>
                </a:solidFill>
                <a:latin typeface="+mj-ea"/>
                <a:ea typeface="+mj-ea"/>
                <a:cs typeface="+mj-cs"/>
              </a:rPr>
              <a:t> </a:t>
            </a:r>
            <a:r>
              <a:rPr lang="en-US" altLang="ko-KR" sz="2800" b="1" kern="0" dirty="0" smtClean="0">
                <a:solidFill>
                  <a:srgbClr val="0070C0"/>
                </a:solidFill>
                <a:latin typeface="+mj-ea"/>
                <a:ea typeface="+mj-ea"/>
                <a:cs typeface="+mj-cs"/>
              </a:rPr>
              <a:t> </a:t>
            </a:r>
            <a:endParaRPr lang="en-US" altLang="ko-KR" sz="2800" b="1" kern="0" dirty="0">
              <a:solidFill>
                <a:srgbClr val="0070C0"/>
              </a:solidFill>
              <a:latin typeface="+mj-ea"/>
              <a:ea typeface="+mj-ea"/>
              <a:cs typeface="+mj-cs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108" y="1159930"/>
            <a:ext cx="3511360" cy="478408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658495" y="5902978"/>
            <a:ext cx="2086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2021.03(1</a:t>
            </a:r>
            <a:r>
              <a:rPr lang="ko-KR" altLang="en-US" sz="1200" dirty="0" smtClean="0">
                <a:solidFill>
                  <a:srgbClr val="FF0000"/>
                </a:solidFill>
              </a:rPr>
              <a:t>판 </a:t>
            </a:r>
            <a:r>
              <a:rPr lang="en-US" altLang="ko-KR" sz="1200" dirty="0" smtClean="0">
                <a:solidFill>
                  <a:srgbClr val="FF0000"/>
                </a:solidFill>
              </a:rPr>
              <a:t>2</a:t>
            </a:r>
            <a:r>
              <a:rPr lang="ko-KR" altLang="en-US" sz="1200" dirty="0" smtClean="0">
                <a:solidFill>
                  <a:srgbClr val="FF0000"/>
                </a:solidFill>
              </a:rPr>
              <a:t>쇄</a:t>
            </a:r>
            <a:r>
              <a:rPr lang="en-US" altLang="ko-KR" sz="1200" dirty="0" smtClean="0">
                <a:solidFill>
                  <a:srgbClr val="FF0000"/>
                </a:solidFill>
              </a:rPr>
              <a:t>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4564" y="4384110"/>
            <a:ext cx="4913425" cy="1127342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91014" y="5565806"/>
            <a:ext cx="3394553" cy="369332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A. Machine</a:t>
            </a:r>
            <a:r>
              <a:rPr lang="ko-KR" altLang="en-US" dirty="0" smtClean="0">
                <a:solidFill>
                  <a:srgbClr val="FF0000"/>
                </a:solidFill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</a:rPr>
              <a:t>Learnings: SVM, ANN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032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7">
            <a:extLst>
              <a:ext uri="{FF2B5EF4-FFF2-40B4-BE49-F238E27FC236}">
                <a16:creationId xmlns:a16="http://schemas.microsoft.com/office/drawing/2014/main" id="{B6A84E59-6428-4B78-99AA-5E803B864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508" y="259603"/>
            <a:ext cx="5157766" cy="523220"/>
          </a:xfrm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altLang="ko-KR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Practice Time Class</a:t>
            </a:r>
            <a:endParaRPr lang="ko-KR" altLang="en-US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129" y="4580256"/>
            <a:ext cx="1762125" cy="173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5"/>
          <p:cNvSpPr txBox="1">
            <a:spLocks noChangeArrowheads="1"/>
          </p:cNvSpPr>
          <p:nvPr/>
        </p:nvSpPr>
        <p:spPr bwMode="auto">
          <a:xfrm>
            <a:off x="562254" y="1143841"/>
            <a:ext cx="8215312" cy="4093428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v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2"/>
              </a:buClr>
              <a:buChar char="•"/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marL="342900" indent="-342900">
              <a:spcBef>
                <a:spcPct val="0"/>
              </a:spcBef>
              <a:buClrTx/>
              <a:buFont typeface="Wingdings" panose="05000000000000000000" pitchFamily="2" charset="2"/>
              <a:buChar char="ü"/>
            </a:pPr>
            <a:r>
              <a:rPr lang="en-US" altLang="ko-KR" dirty="0" smtClean="0">
                <a:solidFill>
                  <a:srgbClr val="FF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10: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30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~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11:45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 on </a:t>
            </a:r>
            <a:r>
              <a:rPr lang="en-US" altLang="ko-KR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Tue or Thu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ct val="0"/>
              </a:spcBef>
              <a:buClrTx/>
              <a:buFont typeface="Wingdings" panose="05000000000000000000" pitchFamily="2" charset="2"/>
              <a:buChar char="ü"/>
            </a:pPr>
            <a:r>
              <a:rPr lang="en-US" altLang="ko-KR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Zoom(Non-face-to-face) </a:t>
            </a:r>
          </a:p>
          <a:p>
            <a:pPr eaLnBrk="1" hangingPunct="1">
              <a:spcBef>
                <a:spcPct val="0"/>
              </a:spcBef>
              <a:buClrTx/>
              <a:buNone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eaLnBrk="1" hangingPunct="1">
              <a:spcBef>
                <a:spcPct val="0"/>
              </a:spcBef>
              <a:buClrTx/>
              <a:buFont typeface="Wingdings" panose="05000000000000000000" pitchFamily="2" charset="2"/>
              <a:buChar char="ü"/>
            </a:pPr>
            <a:r>
              <a:rPr lang="en-US" altLang="ko-KR" dirty="0" smtClean="0">
                <a:solidFill>
                  <a:srgbClr val="FF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Who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your practice assistant </a:t>
            </a:r>
          </a:p>
          <a:p>
            <a:pPr eaLnBrk="1" hangingPunct="1"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eaLnBrk="1" hangingPunct="1">
              <a:spcBef>
                <a:spcPct val="0"/>
              </a:spcBef>
              <a:buClrTx/>
              <a:buFont typeface="Wingdings" panose="05000000000000000000" pitchFamily="2" charset="2"/>
              <a:buChar char="ü"/>
            </a:pPr>
            <a:r>
              <a:rPr lang="en-US" altLang="ko-KR" dirty="0" smtClean="0">
                <a:solidFill>
                  <a:srgbClr val="FF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ko-KR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codes related </a:t>
            </a:r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each </a:t>
            </a:r>
            <a:r>
              <a:rPr lang="en-US" altLang="ko-KR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</a:p>
          <a:p>
            <a:pPr marL="342900" indent="-342900" eaLnBrk="1" hangingPunct="1">
              <a:spcBef>
                <a:spcPct val="0"/>
              </a:spcBef>
              <a:buClrTx/>
              <a:buFont typeface="Wingdings" panose="05000000000000000000" pitchFamily="2" charset="2"/>
              <a:buChar char="ü"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Submit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 </a:t>
            </a:r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work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1 week</a:t>
            </a:r>
          </a:p>
          <a:p>
            <a:pPr eaLnBrk="1" hangingPunct="1">
              <a:spcBef>
                <a:spcPct val="0"/>
              </a:spcBef>
              <a:buClrTx/>
              <a:buFontTx/>
              <a:buChar char="-"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eaLnBrk="1" hangingPunct="1">
              <a:spcBef>
                <a:spcPct val="0"/>
              </a:spcBef>
              <a:buClrTx/>
              <a:buFont typeface="Wingdings" panose="05000000000000000000" pitchFamily="2" charset="2"/>
              <a:buChar char="ü"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 </a:t>
            </a:r>
            <a:r>
              <a:rPr lang="en-US" altLang="ko-KR" dirty="0">
                <a:solidFill>
                  <a:srgbClr val="FF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attendance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every times                               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140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EF994C72-A76A-4105-BF91-DDEC3EAD8D6C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009931"/>
            <a:ext cx="8543925" cy="5202979"/>
          </a:xfrm>
          <a:prstGeom prst="rect">
            <a:avLst/>
          </a:prstGeom>
          <a:noFill/>
          <a:ln>
            <a:solidFill>
              <a:schemeClr val="accent3">
                <a:lumMod val="85000"/>
              </a:schemeClr>
            </a:solidFill>
          </a:ln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  <a:defRPr/>
            </a:pPr>
            <a:r>
              <a:rPr lang="en-US" altLang="ko-KR" sz="2000" b="1" dirty="0" smtClean="0">
                <a:solidFill>
                  <a:srgbClr val="FF6600"/>
                </a:solidFill>
              </a:rPr>
              <a:t>You</a:t>
            </a:r>
            <a:r>
              <a:rPr lang="ko-KR" altLang="en-US" sz="2000" b="1" dirty="0" smtClean="0">
                <a:solidFill>
                  <a:srgbClr val="FF6600"/>
                </a:solidFill>
              </a:rPr>
              <a:t> </a:t>
            </a:r>
            <a:r>
              <a:rPr lang="en-US" altLang="ko-KR" sz="2000" b="1" dirty="0">
                <a:solidFill>
                  <a:schemeClr val="accent2"/>
                </a:solidFill>
              </a:rPr>
              <a:t>ask me some questions only in English </a:t>
            </a:r>
            <a:r>
              <a:rPr lang="en-US" altLang="ko-KR" sz="2000" b="1" dirty="0" smtClean="0">
                <a:solidFill>
                  <a:schemeClr val="accent2"/>
                </a:solidFill>
              </a:rPr>
              <a:t>via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Plato</a:t>
            </a: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altLang="ko-KR" sz="2000" b="1" dirty="0" smtClean="0"/>
              <a:t>You could do your </a:t>
            </a:r>
            <a:r>
              <a:rPr lang="en-US" altLang="ko-KR" sz="2000" b="1" dirty="0" smtClean="0">
                <a:solidFill>
                  <a:srgbClr val="92D050"/>
                </a:solidFill>
              </a:rPr>
              <a:t>home work in Korean</a:t>
            </a:r>
            <a:r>
              <a:rPr lang="en-US" altLang="ko-KR" sz="2000" b="1" dirty="0" smtClean="0"/>
              <a:t>. </a:t>
            </a: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altLang="ko-KR" sz="2000" b="1" dirty="0" smtClean="0"/>
              <a:t>Prepare and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file your handouts  from my homepage</a:t>
            </a:r>
            <a:r>
              <a:rPr lang="en-US" altLang="ko-KR" sz="2000" b="1" dirty="0" smtClean="0"/>
              <a:t> for this lecture. </a:t>
            </a: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/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altLang="ko-KR" sz="2000" b="1" dirty="0"/>
              <a:t>Submit </a:t>
            </a:r>
            <a:r>
              <a:rPr lang="en-US" altLang="ko-KR" sz="2000" b="1" dirty="0">
                <a:solidFill>
                  <a:srgbClr val="FF0000"/>
                </a:solidFill>
              </a:rPr>
              <a:t>reports(HWs)</a:t>
            </a:r>
            <a:r>
              <a:rPr lang="en-US" altLang="ko-KR" sz="2000" b="1" dirty="0"/>
              <a:t> which are given in </a:t>
            </a:r>
            <a:r>
              <a:rPr lang="en-US" altLang="ko-KR" sz="2000" b="1" dirty="0">
                <a:solidFill>
                  <a:srgbClr val="FF0000"/>
                </a:solidFill>
              </a:rPr>
              <a:t>Practice Time </a:t>
            </a:r>
            <a:r>
              <a:rPr lang="en-US" altLang="ko-KR" sz="2000" b="1" dirty="0" smtClean="0"/>
              <a:t>after 1 week in Plato.</a:t>
            </a: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>
              <a:solidFill>
                <a:srgbClr val="FF6600"/>
              </a:solidFill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altLang="ko-KR" sz="2000" b="1" dirty="0" smtClean="0">
                <a:solidFill>
                  <a:srgbClr val="FF6600"/>
                </a:solidFill>
              </a:rPr>
              <a:t>You will  take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once(final) examination</a:t>
            </a:r>
            <a:r>
              <a:rPr lang="en-US" altLang="ko-KR" sz="2000" b="1" dirty="0" smtClean="0">
                <a:solidFill>
                  <a:srgbClr val="FF6600"/>
                </a:solidFill>
              </a:rPr>
              <a:t>.</a:t>
            </a:r>
            <a:r>
              <a:rPr lang="en-US" altLang="ko-KR" sz="2000" b="1" dirty="0" smtClean="0"/>
              <a:t> </a:t>
            </a: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/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altLang="ko-KR" sz="2000" b="1" dirty="0" smtClean="0"/>
              <a:t>Submit your 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Term Project in Plato</a:t>
            </a:r>
            <a:r>
              <a:rPr lang="en-US" altLang="ko-KR" sz="2000" b="1" dirty="0" smtClean="0"/>
              <a:t>.</a:t>
            </a: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 smtClean="0"/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altLang="ko-KR" sz="2000" b="1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B1F0314-E6E9-4321-8EDF-FA7021712591}"/>
              </a:ext>
            </a:extLst>
          </p:cNvPr>
          <p:cNvSpPr/>
          <p:nvPr/>
        </p:nvSpPr>
        <p:spPr>
          <a:xfrm>
            <a:off x="-32" y="81218"/>
            <a:ext cx="2584362" cy="92333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eaLnBrk="1" latinLnBrk="1" hangingPunct="1">
              <a:defRPr/>
            </a:pPr>
            <a:r>
              <a:rPr lang="en-US" altLang="ko-KR" sz="5400" b="1" dirty="0">
                <a:ln w="50800"/>
                <a:solidFill>
                  <a:srgbClr val="FF0000"/>
                </a:solidFill>
              </a:rPr>
              <a:t>Notices</a:t>
            </a:r>
            <a:endParaRPr lang="ko-KR" altLang="en-US" sz="5400" b="1" dirty="0">
              <a:ln w="50800"/>
              <a:solidFill>
                <a:srgbClr val="FF0000"/>
              </a:solidFill>
            </a:endParaRPr>
          </a:p>
        </p:txBody>
      </p:sp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655" y="4943360"/>
            <a:ext cx="894606" cy="8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901" y="1090722"/>
            <a:ext cx="1127591" cy="944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68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 tmFilter="0, 0; .2, .5; .8, .5; 1, 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500" autoRev="1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785813"/>
            <a:ext cx="8218488" cy="5429250"/>
          </a:xfrm>
          <a:solidFill>
            <a:schemeClr val="accent3">
              <a:lumMod val="85000"/>
            </a:schemeClr>
          </a:solidFill>
          <a:ln>
            <a:solidFill>
              <a:schemeClr val="accent3">
                <a:lumMod val="85000"/>
              </a:schemeClr>
            </a:solidFill>
          </a:ln>
        </p:spPr>
        <p:txBody>
          <a:bodyPr/>
          <a:lstStyle/>
          <a:p>
            <a:pPr eaLnBrk="1" hangingPunct="1">
              <a:buFont typeface="Wingdings" pitchFamily="2" charset="2"/>
              <a:buNone/>
              <a:defRPr/>
            </a:pPr>
            <a:r>
              <a:rPr lang="en-US" altLang="ko-KR" sz="2000" b="1" dirty="0" smtClean="0">
                <a:solidFill>
                  <a:srgbClr val="FF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  <a:p>
            <a:pPr eaLnBrk="1" hangingPunct="1">
              <a:buFont typeface="Wingdings" pitchFamily="2" charset="2"/>
              <a:buNone/>
              <a:defRPr/>
            </a:pPr>
            <a:endParaRPr lang="en-US" altLang="ko-KR" sz="2000" b="1" dirty="0" smtClean="0">
              <a:solidFill>
                <a:srgbClr val="FF66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itchFamily="2" charset="2"/>
              <a:buChar char="ü"/>
              <a:defRPr/>
            </a:pPr>
            <a:r>
              <a:rPr lang="en-US" altLang="ko-KR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Title </a:t>
            </a:r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itchFamily="2" charset="2"/>
              <a:buChar char="ü"/>
              <a:defRPr/>
            </a:pPr>
            <a:r>
              <a:rPr lang="en-US" altLang="ko-KR" sz="2000" b="1" dirty="0" smtClean="0">
                <a:solidFill>
                  <a:srgbClr val="FF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 </a:t>
            </a:r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itchFamily="2" charset="2"/>
              <a:buChar char="ü"/>
              <a:defRPr/>
            </a:pPr>
            <a:r>
              <a:rPr lang="en-US" altLang="ko-KR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itchFamily="2" charset="2"/>
              <a:buChar char="ü"/>
              <a:defRPr/>
            </a:pPr>
            <a:r>
              <a:rPr lang="en-US" altLang="ko-KR" sz="2000" b="1" dirty="0" smtClean="0">
                <a:solidFill>
                  <a:srgbClr val="FF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Description</a:t>
            </a:r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itchFamily="2" charset="2"/>
              <a:buChar char="ü"/>
              <a:defRPr/>
            </a:pPr>
            <a:r>
              <a:rPr lang="en-US" altLang="ko-KR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and Interpretations</a:t>
            </a:r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itchFamily="2" charset="2"/>
              <a:buChar char="ü"/>
              <a:defRPr/>
            </a:pPr>
            <a:r>
              <a:rPr lang="en-US" altLang="ko-KR" sz="2000" b="1" dirty="0" smtClean="0">
                <a:solidFill>
                  <a:srgbClr val="FF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>
              <a:solidFill>
                <a:srgbClr val="FF66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itchFamily="2" charset="2"/>
              <a:buChar char="ü"/>
              <a:defRPr/>
            </a:pPr>
            <a:r>
              <a:rPr lang="en-US" altLang="ko-KR" sz="2000" b="1" dirty="0" smtClean="0">
                <a:solidFill>
                  <a:srgbClr val="FF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altLang="ko-KR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/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/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/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/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/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/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/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/>
          </a:p>
          <a:p>
            <a:pPr eaLnBrk="1" hangingPunct="1">
              <a:buFont typeface="Wingdings" pitchFamily="2" charset="2"/>
              <a:buChar char="ü"/>
              <a:defRPr/>
            </a:pPr>
            <a:endParaRPr lang="en-US" altLang="ko-KR" sz="2000" b="1" dirty="0" smtClean="0"/>
          </a:p>
        </p:txBody>
      </p:sp>
      <p:sp>
        <p:nvSpPr>
          <p:cNvPr id="12" name="직사각형 11"/>
          <p:cNvSpPr/>
          <p:nvPr/>
        </p:nvSpPr>
        <p:spPr>
          <a:xfrm>
            <a:off x="-32" y="-142900"/>
            <a:ext cx="4229043" cy="92333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5400" b="1" dirty="0">
                <a:ln w="50800"/>
                <a:solidFill>
                  <a:srgbClr val="FF0000"/>
                </a:solidFill>
              </a:rPr>
              <a:t>Term Project</a:t>
            </a:r>
            <a:endParaRPr kumimoji="1" lang="ko-KR" altLang="en-US" sz="5400" b="1" dirty="0">
              <a:ln w="50800"/>
              <a:solidFill>
                <a:srgbClr val="FF0000"/>
              </a:solidFill>
            </a:endParaRPr>
          </a:p>
        </p:txBody>
      </p:sp>
      <p:cxnSp>
        <p:nvCxnSpPr>
          <p:cNvPr id="5" name="꺾인 연결선 4"/>
          <p:cNvCxnSpPr/>
          <p:nvPr/>
        </p:nvCxnSpPr>
        <p:spPr>
          <a:xfrm rot="16200000" flipH="1">
            <a:off x="3929062" y="928688"/>
            <a:ext cx="1000125" cy="28575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3" name="TextBox 5"/>
          <p:cNvSpPr txBox="1">
            <a:spLocks noChangeArrowheads="1"/>
          </p:cNvSpPr>
          <p:nvPr/>
        </p:nvSpPr>
        <p:spPr bwMode="auto">
          <a:xfrm>
            <a:off x="2571750" y="1643063"/>
            <a:ext cx="5929313" cy="1754187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marL="457200" indent="-457200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v"/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ü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Char char="•"/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ko-KR" sz="1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Independently, prepare your</a:t>
            </a:r>
            <a:r>
              <a:rPr lang="ko-KR" altLang="en-US" sz="1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for analyzing</a:t>
            </a: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ko-KR" sz="1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Consider some multivariate statistical techniques</a:t>
            </a: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ko-KR" sz="18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Make your Time Table              for your project</a:t>
            </a: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endParaRPr lang="en-US" altLang="ko-KR" sz="18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endParaRPr lang="en-US" altLang="ko-KR" sz="1800" dirty="0" smtClean="0">
              <a:solidFill>
                <a:srgbClr val="000000"/>
              </a:solidFill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endParaRPr lang="en-US" altLang="ko-KR" sz="1800" dirty="0" smtClean="0">
              <a:solidFill>
                <a:srgbClr val="000000"/>
              </a:solidFill>
            </a:endParaRPr>
          </a:p>
        </p:txBody>
      </p:sp>
      <p:pic>
        <p:nvPicPr>
          <p:cNvPr id="12294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500438"/>
            <a:ext cx="647700" cy="78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762" y="2251419"/>
            <a:ext cx="714375" cy="928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6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572000"/>
            <a:ext cx="771525" cy="58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7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688" y="5286375"/>
            <a:ext cx="858837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7711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4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4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4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4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4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4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143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43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43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43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43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43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1433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1433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1433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1433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0"/>
          <p:cNvSpPr>
            <a:spLocks noChangeArrowheads="1"/>
          </p:cNvSpPr>
          <p:nvPr/>
        </p:nvSpPr>
        <p:spPr bwMode="auto">
          <a:xfrm>
            <a:off x="285750" y="3036888"/>
            <a:ext cx="8643937" cy="29238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v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ü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2"/>
              </a:buClr>
              <a:buChar char="•"/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ko-KR" dirty="0"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Moreover, you will be qualified basically for analyzing and interpreting </a:t>
            </a:r>
            <a:r>
              <a:rPr lang="en-US" altLang="ko-KR" i="1" dirty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Big </a:t>
            </a:r>
            <a:r>
              <a:rPr lang="en-US" altLang="ko-KR" i="1" dirty="0" smtClean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Data </a:t>
            </a:r>
            <a:r>
              <a:rPr lang="en-US" altLang="ko-KR" dirty="0" smtClean="0">
                <a:solidFill>
                  <a:srgbClr val="3127F9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(</a:t>
            </a:r>
            <a:r>
              <a:rPr lang="en-US" altLang="ko-KR" i="1" dirty="0">
                <a:solidFill>
                  <a:srgbClr val="3127F9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Unstructured and Structured Data</a:t>
            </a:r>
            <a:r>
              <a:rPr lang="en-US" altLang="ko-KR" dirty="0">
                <a:solidFill>
                  <a:srgbClr val="3127F9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)</a:t>
            </a:r>
            <a:r>
              <a:rPr lang="en-US" altLang="ko-KR" dirty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 </a:t>
            </a:r>
            <a:r>
              <a:rPr lang="en-US" altLang="ko-KR" dirty="0"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and </a:t>
            </a:r>
            <a:r>
              <a:rPr lang="en-US" altLang="ko-KR" i="1" dirty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Data Mining.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ko-KR" i="1" dirty="0">
              <a:solidFill>
                <a:srgbClr val="FF0000"/>
              </a:solidFill>
            </a:endParaRP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ko-KR" dirty="0"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Next semester, I hope you will join </a:t>
            </a:r>
            <a:r>
              <a:rPr lang="en-US" altLang="ko-KR" i="1" dirty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the Multivariate  Statistics</a:t>
            </a:r>
            <a:r>
              <a:rPr lang="en-US" altLang="ko-KR" dirty="0"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(II)</a:t>
            </a:r>
            <a:r>
              <a:rPr lang="en-US" altLang="ko-KR" dirty="0"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 which consisted </a:t>
            </a:r>
            <a:r>
              <a:rPr lang="en-US" altLang="ko-KR" dirty="0" smtClean="0"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of  </a:t>
            </a:r>
            <a:r>
              <a:rPr lang="en-US" altLang="ko-KR" sz="2000" dirty="0">
                <a:solidFill>
                  <a:srgbClr val="3127F9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Discrimination and Classification </a:t>
            </a:r>
            <a:r>
              <a:rPr lang="en-US" altLang="ko-KR" sz="2000" dirty="0" smtClean="0">
                <a:solidFill>
                  <a:srgbClr val="3127F9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Tree </a:t>
            </a:r>
            <a:r>
              <a:rPr lang="en-US" altLang="ko-KR" sz="2000" dirty="0" smtClean="0"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(DCA</a:t>
            </a:r>
            <a:r>
              <a:rPr lang="en-US" altLang="ko-KR" sz="2000" dirty="0"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), </a:t>
            </a:r>
            <a:r>
              <a:rPr lang="en-US" altLang="ko-KR" sz="2000" dirty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Multidimensional </a:t>
            </a:r>
            <a:r>
              <a:rPr lang="en-US" altLang="ko-KR" sz="2000" dirty="0" smtClean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Scaling (</a:t>
            </a:r>
            <a:r>
              <a:rPr lang="en-US" altLang="ko-KR" sz="2000" dirty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MDS), Correspondence </a:t>
            </a:r>
            <a:r>
              <a:rPr lang="en-US" altLang="ko-KR" sz="2000" dirty="0" smtClean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Analysis (</a:t>
            </a:r>
            <a:r>
              <a:rPr lang="en-US" altLang="ko-KR" sz="2000" dirty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CRA</a:t>
            </a:r>
            <a:r>
              <a:rPr lang="en-US" altLang="ko-KR" sz="2000" dirty="0" smtClean="0">
                <a:solidFill>
                  <a:srgbClr val="FF0000"/>
                </a:solidFill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) and Machine Learnings(SVM, ANN, DNN)</a:t>
            </a:r>
            <a:r>
              <a:rPr lang="en-US" altLang="ko-KR" sz="2000" dirty="0" smtClean="0">
                <a:latin typeface="Times New Roman Uni" panose="02020603050405020304" pitchFamily="18" charset="-127"/>
                <a:ea typeface="Times New Roman Uni" panose="02020603050405020304" pitchFamily="18" charset="-127"/>
                <a:cs typeface="Times New Roman Uni" panose="02020603050405020304" pitchFamily="18" charset="-127"/>
              </a:rPr>
              <a:t> </a:t>
            </a:r>
            <a:endParaRPr lang="en-US" altLang="ko-KR" sz="2000" i="1" dirty="0">
              <a:solidFill>
                <a:srgbClr val="FF0000"/>
              </a:solidFill>
              <a:latin typeface="Times New Roman Uni" panose="02020603050405020304" pitchFamily="18" charset="-127"/>
              <a:ea typeface="Times New Roman Uni" panose="02020603050405020304" pitchFamily="18" charset="-127"/>
              <a:cs typeface="Times New Roman Uni" panose="02020603050405020304" pitchFamily="18" charset="-127"/>
            </a:endParaRPr>
          </a:p>
        </p:txBody>
      </p:sp>
      <p:sp>
        <p:nvSpPr>
          <p:cNvPr id="5" name="위쪽/아래쪽 화살표 4">
            <a:extLst>
              <a:ext uri="{FF2B5EF4-FFF2-40B4-BE49-F238E27FC236}">
                <a16:creationId xmlns:a16="http://schemas.microsoft.com/office/drawing/2014/main" id="{CEECB4E8-BE67-44A4-A2B3-9157D9F46F6E}"/>
              </a:ext>
            </a:extLst>
          </p:cNvPr>
          <p:cNvSpPr/>
          <p:nvPr/>
        </p:nvSpPr>
        <p:spPr>
          <a:xfrm>
            <a:off x="6084888" y="3780896"/>
            <a:ext cx="215900" cy="739547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 dirty="0"/>
          </a:p>
        </p:txBody>
      </p:sp>
      <p:sp>
        <p:nvSpPr>
          <p:cNvPr id="6" name="왼쪽 화살표 설명선 5">
            <a:extLst>
              <a:ext uri="{FF2B5EF4-FFF2-40B4-BE49-F238E27FC236}">
                <a16:creationId xmlns:a16="http://schemas.microsoft.com/office/drawing/2014/main" id="{C698B7E7-6C39-44EF-8E89-D915C3A4D424}"/>
              </a:ext>
            </a:extLst>
          </p:cNvPr>
          <p:cNvSpPr/>
          <p:nvPr/>
        </p:nvSpPr>
        <p:spPr>
          <a:xfrm>
            <a:off x="6300788" y="3944180"/>
            <a:ext cx="2447925" cy="576263"/>
          </a:xfrm>
          <a:prstGeom prst="leftArrowCallout">
            <a:avLst>
              <a:gd name="adj1" fmla="val 25000"/>
              <a:gd name="adj2" fmla="val 18775"/>
              <a:gd name="adj3" fmla="val 118372"/>
              <a:gd name="adj4" fmla="val 64977"/>
            </a:avLst>
          </a:prstGeom>
          <a:solidFill>
            <a:srgbClr val="CC99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r>
              <a:rPr lang="en-US" altLang="ko-KR" sz="1600" b="1" dirty="0"/>
              <a:t>Visualizations</a:t>
            </a:r>
            <a:endParaRPr lang="ko-KR" altLang="en-US" sz="1600" b="1" dirty="0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143528" y="111360"/>
            <a:ext cx="8229600" cy="63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bIns="0" anchor="ctr"/>
          <a:lstStyle/>
          <a:p>
            <a:pPr eaLnBrk="1" latinLnBrk="1" hangingPunct="1">
              <a:defRPr/>
            </a:pPr>
            <a:r>
              <a:rPr lang="en-US" altLang="ko-KR" sz="3600" b="1" kern="0" dirty="0" smtClean="0">
                <a:solidFill>
                  <a:srgbClr val="0070C0"/>
                </a:solidFill>
                <a:latin typeface="+mj-ea"/>
                <a:ea typeface="+mj-ea"/>
                <a:cs typeface="+mj-cs"/>
              </a:rPr>
              <a:t>Promise</a:t>
            </a:r>
            <a:endParaRPr lang="en-US" altLang="ko-KR" sz="3600" b="1" kern="0" dirty="0">
              <a:solidFill>
                <a:srgbClr val="0070C0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9" name="직사각형 19">
            <a:extLst>
              <a:ext uri="{FF2B5EF4-FFF2-40B4-BE49-F238E27FC236}">
                <a16:creationId xmlns:a16="http://schemas.microsoft.com/office/drawing/2014/main" id="{BE42C0BC-904F-49D9-8700-22C0CFFD56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750" y="928688"/>
            <a:ext cx="8715375" cy="163121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sz="2000" dirty="0"/>
              <a:t>I will provide an </a:t>
            </a:r>
            <a:r>
              <a:rPr lang="en-US" altLang="ko-KR" sz="2000" i="1" dirty="0">
                <a:solidFill>
                  <a:srgbClr val="00B050"/>
                </a:solidFill>
              </a:rPr>
              <a:t>interested lecture </a:t>
            </a:r>
            <a:r>
              <a:rPr lang="en-US" altLang="ko-KR" sz="2000" dirty="0"/>
              <a:t>and also </a:t>
            </a:r>
            <a:r>
              <a:rPr lang="en-US" altLang="ko-KR" sz="2000" i="1" dirty="0">
                <a:solidFill>
                  <a:srgbClr val="00B050"/>
                </a:solidFill>
              </a:rPr>
              <a:t>R practice</a:t>
            </a:r>
          </a:p>
          <a:p>
            <a:pPr eaLnBrk="1" latinLnBrk="1" hangingPunct="1">
              <a:defRPr/>
            </a:pPr>
            <a:r>
              <a:rPr lang="en-US" altLang="ko-KR" sz="2000" i="1" dirty="0" smtClean="0">
                <a:solidFill>
                  <a:srgbClr val="92D050"/>
                </a:solidFill>
              </a:rPr>
              <a:t>                                                     </a:t>
            </a:r>
            <a:r>
              <a:rPr lang="en-US" altLang="ko-KR" sz="2000" i="1" dirty="0" smtClean="0"/>
              <a:t>of</a:t>
            </a:r>
            <a:r>
              <a:rPr lang="en-US" altLang="ko-KR" sz="2000" i="1" dirty="0" smtClean="0">
                <a:solidFill>
                  <a:srgbClr val="00B0F0"/>
                </a:solidFill>
              </a:rPr>
              <a:t> </a:t>
            </a:r>
            <a:r>
              <a:rPr lang="en-US" altLang="ko-KR" sz="2000" i="1" dirty="0">
                <a:solidFill>
                  <a:srgbClr val="00B0F0"/>
                </a:solidFill>
              </a:rPr>
              <a:t>multivariate techniques</a:t>
            </a:r>
            <a:r>
              <a:rPr lang="en-US" altLang="ko-KR" sz="2000" dirty="0">
                <a:solidFill>
                  <a:srgbClr val="00B0F0"/>
                </a:solidFill>
              </a:rPr>
              <a:t> </a:t>
            </a:r>
            <a:r>
              <a:rPr lang="en-US" altLang="ko-KR" sz="2000" dirty="0"/>
              <a:t>with my graduate student. </a:t>
            </a:r>
          </a:p>
          <a:p>
            <a:pPr eaLnBrk="1" latinLnBrk="1" hangingPunct="1">
              <a:defRPr/>
            </a:pPr>
            <a:endParaRPr lang="en-US" altLang="ko-KR" sz="2000" dirty="0"/>
          </a:p>
          <a:p>
            <a:pPr eaLnBrk="1" latinLnBrk="1" hangingPunct="1">
              <a:defRPr/>
            </a:pPr>
            <a:r>
              <a:rPr lang="en-US" altLang="ko-KR" sz="2000" dirty="0"/>
              <a:t>From this, you will be able to raise your </a:t>
            </a:r>
            <a:r>
              <a:rPr lang="en-US" altLang="ko-KR" sz="2000" i="1" dirty="0">
                <a:solidFill>
                  <a:srgbClr val="7030A0"/>
                </a:solidFill>
              </a:rPr>
              <a:t>knowledge of</a:t>
            </a:r>
          </a:p>
          <a:p>
            <a:pPr eaLnBrk="1" latinLnBrk="1" hangingPunct="1">
              <a:defRPr/>
            </a:pPr>
            <a:r>
              <a:rPr lang="en-US" altLang="ko-KR" sz="2000" i="1" dirty="0" smtClean="0">
                <a:solidFill>
                  <a:srgbClr val="FF0000"/>
                </a:solidFill>
              </a:rPr>
              <a:t>                                                       </a:t>
            </a:r>
            <a:r>
              <a:rPr lang="en-US" altLang="ko-KR" sz="2000" i="1" dirty="0" smtClean="0">
                <a:solidFill>
                  <a:srgbClr val="00B0F0"/>
                </a:solidFill>
              </a:rPr>
              <a:t>Multivariate</a:t>
            </a:r>
            <a:r>
              <a:rPr lang="en-US" altLang="ko-KR" sz="2000" i="1" dirty="0">
                <a:solidFill>
                  <a:srgbClr val="00B0F0"/>
                </a:solidFill>
              </a:rPr>
              <a:t>  Statistics</a:t>
            </a:r>
            <a:r>
              <a:rPr lang="en-US" altLang="ko-KR" sz="2000" dirty="0">
                <a:solidFill>
                  <a:srgbClr val="00B0F0"/>
                </a:solidFill>
              </a:rPr>
              <a:t> (I) </a:t>
            </a:r>
            <a:r>
              <a:rPr lang="en-US" altLang="ko-KR" sz="2000" dirty="0"/>
              <a:t>till the end of the term. </a:t>
            </a:r>
          </a:p>
        </p:txBody>
      </p:sp>
    </p:spTree>
    <p:extLst>
      <p:ext uri="{BB962C8B-B14F-4D97-AF65-F5344CB8AC3E}">
        <p14:creationId xmlns:p14="http://schemas.microsoft.com/office/powerpoint/2010/main" val="1442993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기본 디자인">
  <a:themeElements>
    <a:clrScheme name="1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517</TotalTime>
  <Words>434</Words>
  <Application>Microsoft Office PowerPoint</Application>
  <PresentationFormat>화면 슬라이드 쇼(4:3)</PresentationFormat>
  <Paragraphs>112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8</vt:i4>
      </vt:variant>
    </vt:vector>
  </HeadingPairs>
  <TitlesOfParts>
    <vt:vector size="19" baseType="lpstr">
      <vt:lpstr>Times New Roman Uni</vt:lpstr>
      <vt:lpstr>굴림</vt:lpstr>
      <vt:lpstr>나눔바른고딕</vt:lpstr>
      <vt:lpstr>맑은 고딕</vt:lpstr>
      <vt:lpstr>Arial</vt:lpstr>
      <vt:lpstr>Calibri</vt:lpstr>
      <vt:lpstr>Calibri Light</vt:lpstr>
      <vt:lpstr>Times New Roman</vt:lpstr>
      <vt:lpstr>Wingdings</vt:lpstr>
      <vt:lpstr>Office 테마</vt:lpstr>
      <vt:lpstr>1_기본 디자인</vt:lpstr>
      <vt:lpstr>PowerPoint 프레젠테이션</vt:lpstr>
      <vt:lpstr>PowerPoint 프레젠테이션</vt:lpstr>
      <vt:lpstr>PowerPoint 프레젠테이션</vt:lpstr>
      <vt:lpstr>PowerPoint 프레젠테이션</vt:lpstr>
      <vt:lpstr>Practice Time Class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YangJihoon</dc:creator>
  <cp:lastModifiedBy>user</cp:lastModifiedBy>
  <cp:revision>27</cp:revision>
  <cp:lastPrinted>2018-03-06T00:50:22Z</cp:lastPrinted>
  <dcterms:created xsi:type="dcterms:W3CDTF">2017-05-23T14:06:50Z</dcterms:created>
  <dcterms:modified xsi:type="dcterms:W3CDTF">2022-01-03T01:27:57Z</dcterms:modified>
</cp:coreProperties>
</file>

<file path=docProps/thumbnail.jpeg>
</file>